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Syne"/>
      <p:regular r:id="rId14"/>
    </p:embeddedFont>
    <p:embeddedFont>
      <p:font typeface="Syne"/>
      <p:regular r:id="rId15"/>
    </p:embeddedFont>
    <p:embeddedFont>
      <p:font typeface="Overpass Light"/>
      <p:regular r:id="rId16"/>
    </p:embeddedFont>
    <p:embeddedFont>
      <p:font typeface="Overpass Light"/>
      <p:regular r:id="rId17"/>
    </p:embeddedFont>
    <p:embeddedFont>
      <p:font typeface="Overpass Light"/>
      <p:regular r:id="rId18"/>
    </p:embeddedFont>
    <p:embeddedFont>
      <p:font typeface="Overpass Ligh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44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3393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443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postgresql.org/download/" TargetMode="External"/><Relationship Id="rId2" Type="http://schemas.openxmlformats.org/officeDocument/2006/relationships/image" Target="../media/image-4-1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4435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775817"/>
            <a:ext cx="130428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F9F4B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PostgreSQL Essentials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4479846" y="49513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D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for Developers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6000274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CloudByteHub.ai • © 2025 T S Narayana Reddy • Independent personal project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7941" y="1167051"/>
            <a:ext cx="56744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Why PostgreSQL?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69619"/>
            <a:ext cx="6407944" cy="1912977"/>
          </a:xfrm>
          <a:prstGeom prst="roundRect">
            <a:avLst>
              <a:gd name="adj" fmla="val 7648"/>
            </a:avLst>
          </a:prstGeom>
          <a:solidFill>
            <a:srgbClr val="FFFDE6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639139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5" name="Shape 3"/>
          <p:cNvSpPr/>
          <p:nvPr/>
        </p:nvSpPr>
        <p:spPr>
          <a:xfrm>
            <a:off x="3657540" y="232945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24435"/>
          </a:solidFill>
          <a:ln/>
        </p:spPr>
      </p:sp>
      <p:sp>
        <p:nvSpPr>
          <p:cNvPr id="6" name="Text 4"/>
          <p:cNvSpPr/>
          <p:nvPr/>
        </p:nvSpPr>
        <p:spPr>
          <a:xfrm>
            <a:off x="3861614" y="249959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236595"/>
            <a:ext cx="58933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Reliable &amp; Open-Source: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A mature, community-driven relational database system known for stability and robust features.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669619"/>
            <a:ext cx="6408063" cy="1912977"/>
          </a:xfrm>
          <a:prstGeom prst="roundRect">
            <a:avLst>
              <a:gd name="adj" fmla="val 7648"/>
            </a:avLst>
          </a:prstGeom>
          <a:solidFill>
            <a:srgbClr val="FFFDE6"/>
          </a:solidFill>
          <a:ln/>
        </p:spPr>
      </p:sp>
      <p:sp>
        <p:nvSpPr>
          <p:cNvPr id="9" name="Shape 7"/>
          <p:cNvSpPr/>
          <p:nvPr/>
        </p:nvSpPr>
        <p:spPr>
          <a:xfrm>
            <a:off x="7428548" y="2639139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10" name="Shape 8"/>
          <p:cNvSpPr/>
          <p:nvPr/>
        </p:nvSpPr>
        <p:spPr>
          <a:xfrm>
            <a:off x="10292298" y="232945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24435"/>
          </a:solidFill>
          <a:ln/>
        </p:spPr>
      </p:sp>
      <p:sp>
        <p:nvSpPr>
          <p:cNvPr id="11" name="Text 9"/>
          <p:cNvSpPr/>
          <p:nvPr/>
        </p:nvSpPr>
        <p:spPr>
          <a:xfrm>
            <a:off x="10496371" y="249959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7685842" y="3236595"/>
            <a:ext cx="58934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ACID &amp; Complex Queries: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Full support for ACID transactions ensuring data integrity, coupled with powerful SQL capabilities for intricate analytical queries.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149572"/>
            <a:ext cx="6407944" cy="1912977"/>
          </a:xfrm>
          <a:prstGeom prst="roundRect">
            <a:avLst>
              <a:gd name="adj" fmla="val 7648"/>
            </a:avLst>
          </a:prstGeom>
          <a:solidFill>
            <a:srgbClr val="FFFDE6"/>
          </a:solidFill>
          <a:ln/>
        </p:spPr>
      </p:sp>
      <p:sp>
        <p:nvSpPr>
          <p:cNvPr id="14" name="Shape 12"/>
          <p:cNvSpPr/>
          <p:nvPr/>
        </p:nvSpPr>
        <p:spPr>
          <a:xfrm>
            <a:off x="793790" y="511909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15" name="Shape 13"/>
          <p:cNvSpPr/>
          <p:nvPr/>
        </p:nvSpPr>
        <p:spPr>
          <a:xfrm>
            <a:off x="3657540" y="48094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24435"/>
          </a:solidFill>
          <a:ln/>
        </p:spPr>
      </p:sp>
      <p:sp>
        <p:nvSpPr>
          <p:cNvPr id="16" name="Text 14"/>
          <p:cNvSpPr/>
          <p:nvPr/>
        </p:nvSpPr>
        <p:spPr>
          <a:xfrm>
            <a:off x="3861614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1051084" y="5716548"/>
            <a:ext cx="58933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Versatile Applications: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Ideal for diverse use cases including modern web applications, sophisticated analytics platforms, and scalable microservices architectures.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548" y="5149572"/>
            <a:ext cx="6408063" cy="1912977"/>
          </a:xfrm>
          <a:prstGeom prst="roundRect">
            <a:avLst>
              <a:gd name="adj" fmla="val 7648"/>
            </a:avLst>
          </a:prstGeom>
          <a:solidFill>
            <a:srgbClr val="FFFDE6"/>
          </a:solidFill>
          <a:ln/>
        </p:spPr>
      </p:sp>
      <p:sp>
        <p:nvSpPr>
          <p:cNvPr id="19" name="Shape 17"/>
          <p:cNvSpPr/>
          <p:nvPr/>
        </p:nvSpPr>
        <p:spPr>
          <a:xfrm>
            <a:off x="7428548" y="5119092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224435"/>
          </a:solidFill>
          <a:ln/>
        </p:spPr>
      </p:sp>
      <p:sp>
        <p:nvSpPr>
          <p:cNvPr id="20" name="Shape 18"/>
          <p:cNvSpPr/>
          <p:nvPr/>
        </p:nvSpPr>
        <p:spPr>
          <a:xfrm>
            <a:off x="10292298" y="48094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24435"/>
          </a:solidFill>
          <a:ln/>
        </p:spPr>
      </p:sp>
      <p:sp>
        <p:nvSpPr>
          <p:cNvPr id="21" name="Text 19"/>
          <p:cNvSpPr/>
          <p:nvPr/>
        </p:nvSpPr>
        <p:spPr>
          <a:xfrm>
            <a:off x="10496371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7685842" y="5716548"/>
            <a:ext cx="58934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Extensibility: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Enhanced with native JSON/JSONB support, custom functions, and a rich ecosystem of extensions for specialized needs.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15929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D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Features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55344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890004"/>
            <a:ext cx="30048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DEE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Advanced Indexing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380423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DEEE6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Optimized performance with B-Tree, Hash, GiST, and GIN indexes, catering to various data access patterns.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2755344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8900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DEE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JSON &amp; JSONB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380423"/>
            <a:ext cx="55292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DEEE6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Native support for semi-structured data, allowing flexible schema design and efficient querying within the database.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057418"/>
            <a:ext cx="41190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DEE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Window Functions &amp; CTEs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547836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DEEE6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Powerful tools for complex analytical queries, enabling advanced data manipulation and reporting directly in SQL.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057418"/>
            <a:ext cx="32860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DEE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Extensive Extensions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547836"/>
            <a:ext cx="55292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Expand functionality with PostGIS for geospatial data and TimescaleDB for high-performance time-series workloads.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3892" y="416004"/>
            <a:ext cx="3782497" cy="472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Installation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9471" y="1266944"/>
            <a:ext cx="1891189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Debian/Ubuntu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529471" y="1673423"/>
            <a:ext cx="6601182" cy="711041"/>
          </a:xfrm>
          <a:prstGeom prst="roundRect">
            <a:avLst>
              <a:gd name="adj" fmla="val 8937"/>
            </a:avLst>
          </a:prstGeom>
          <a:solidFill>
            <a:srgbClr val="F2F0D9"/>
          </a:solidFill>
          <a:ln/>
        </p:spPr>
      </p:sp>
      <p:sp>
        <p:nvSpPr>
          <p:cNvPr id="5" name="Shape 3"/>
          <p:cNvSpPr/>
          <p:nvPr/>
        </p:nvSpPr>
        <p:spPr>
          <a:xfrm>
            <a:off x="521970" y="1673423"/>
            <a:ext cx="6616184" cy="711041"/>
          </a:xfrm>
          <a:prstGeom prst="roundRect">
            <a:avLst>
              <a:gd name="adj" fmla="val 3192"/>
            </a:avLst>
          </a:prstGeom>
          <a:solidFill>
            <a:srgbClr val="F2F0D9"/>
          </a:solidFill>
          <a:ln/>
        </p:spPr>
      </p:sp>
      <p:sp>
        <p:nvSpPr>
          <p:cNvPr id="6" name="Text 4"/>
          <p:cNvSpPr/>
          <p:nvPr/>
        </p:nvSpPr>
        <p:spPr>
          <a:xfrm>
            <a:off x="673179" y="1786890"/>
            <a:ext cx="6313765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B4E4E"/>
                </a:solidFill>
                <a:highlight>
                  <a:srgbClr val="F2F0D9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sudo apt update &amp;&amp; sudo apt install postgresql postgresql-contrib            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529471" y="2554605"/>
            <a:ext cx="2128004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macOS (Homebrew)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529471" y="2961084"/>
            <a:ext cx="6601182" cy="711041"/>
          </a:xfrm>
          <a:prstGeom prst="roundRect">
            <a:avLst>
              <a:gd name="adj" fmla="val 8937"/>
            </a:avLst>
          </a:prstGeom>
          <a:solidFill>
            <a:srgbClr val="F2F0D9"/>
          </a:solidFill>
          <a:ln/>
        </p:spPr>
      </p:sp>
      <p:sp>
        <p:nvSpPr>
          <p:cNvPr id="9" name="Shape 7"/>
          <p:cNvSpPr/>
          <p:nvPr/>
        </p:nvSpPr>
        <p:spPr>
          <a:xfrm>
            <a:off x="521970" y="2961084"/>
            <a:ext cx="6616184" cy="711041"/>
          </a:xfrm>
          <a:prstGeom prst="roundRect">
            <a:avLst>
              <a:gd name="adj" fmla="val 3192"/>
            </a:avLst>
          </a:prstGeom>
          <a:solidFill>
            <a:srgbClr val="F2F0D9"/>
          </a:solidFill>
          <a:ln/>
        </p:spPr>
      </p:sp>
      <p:sp>
        <p:nvSpPr>
          <p:cNvPr id="10" name="Text 8"/>
          <p:cNvSpPr/>
          <p:nvPr/>
        </p:nvSpPr>
        <p:spPr>
          <a:xfrm>
            <a:off x="673179" y="3074551"/>
            <a:ext cx="6313765" cy="484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B4E4E"/>
                </a:solidFill>
                <a:highlight>
                  <a:srgbClr val="F2F0D9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brew install postgresql            </a:t>
            </a:r>
            <a:endParaRPr lang="en-US" sz="1150" dirty="0"/>
          </a:p>
        </p:txBody>
      </p:sp>
      <p:sp>
        <p:nvSpPr>
          <p:cNvPr id="11" name="Text 9"/>
          <p:cNvSpPr/>
          <p:nvPr/>
        </p:nvSpPr>
        <p:spPr>
          <a:xfrm>
            <a:off x="7507367" y="1266944"/>
            <a:ext cx="1891189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Windows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07367" y="1654493"/>
            <a:ext cx="660118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Download the official installer directly from the PostgreSQL website:</a:t>
            </a:r>
            <a:endParaRPr lang="en-US" sz="1150" dirty="0"/>
          </a:p>
        </p:txBody>
      </p:sp>
      <p:sp>
        <p:nvSpPr>
          <p:cNvPr id="13" name="Text 11"/>
          <p:cNvSpPr/>
          <p:nvPr/>
        </p:nvSpPr>
        <p:spPr>
          <a:xfrm>
            <a:off x="7507367" y="2032635"/>
            <a:ext cx="660118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u="sng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https://www.postgresql.org/download/</a:t>
            </a:r>
            <a:endParaRPr lang="en-US" sz="11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7367" y="2444829"/>
            <a:ext cx="6601182" cy="66011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17450" y="374213"/>
            <a:ext cx="3995380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9F4B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Basic Commands (psql)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76369" y="1063109"/>
            <a:ext cx="1531263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DEE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Create Database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476369" y="1392198"/>
            <a:ext cx="6689408" cy="379571"/>
          </a:xfrm>
          <a:prstGeom prst="roundRect">
            <a:avLst>
              <a:gd name="adj" fmla="val 13555"/>
            </a:avLst>
          </a:prstGeom>
          <a:solidFill>
            <a:srgbClr val="2F5142"/>
          </a:solidFill>
          <a:ln/>
        </p:spPr>
      </p:sp>
      <p:sp>
        <p:nvSpPr>
          <p:cNvPr id="5" name="Shape 3"/>
          <p:cNvSpPr/>
          <p:nvPr/>
        </p:nvSpPr>
        <p:spPr>
          <a:xfrm>
            <a:off x="470297" y="1392198"/>
            <a:ext cx="6701552" cy="379571"/>
          </a:xfrm>
          <a:prstGeom prst="roundRect">
            <a:avLst>
              <a:gd name="adj" fmla="val 4841"/>
            </a:avLst>
          </a:prstGeom>
          <a:solidFill>
            <a:srgbClr val="2F5142"/>
          </a:solidFill>
          <a:ln/>
        </p:spPr>
      </p:sp>
      <p:sp>
        <p:nvSpPr>
          <p:cNvPr id="6" name="Text 4"/>
          <p:cNvSpPr/>
          <p:nvPr/>
        </p:nvSpPr>
        <p:spPr>
          <a:xfrm>
            <a:off x="592693" y="1483995"/>
            <a:ext cx="6456759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FFFF"/>
                </a:solidFill>
                <a:highlight>
                  <a:srgbClr val="2F5142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CREATE DATABASE mydb;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476369" y="1909524"/>
            <a:ext cx="1811060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DEE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Connect to Database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476369" y="2238613"/>
            <a:ext cx="6689408" cy="379571"/>
          </a:xfrm>
          <a:prstGeom prst="roundRect">
            <a:avLst>
              <a:gd name="adj" fmla="val 13555"/>
            </a:avLst>
          </a:prstGeom>
          <a:solidFill>
            <a:srgbClr val="2F5142"/>
          </a:solidFill>
          <a:ln/>
        </p:spPr>
      </p:sp>
      <p:sp>
        <p:nvSpPr>
          <p:cNvPr id="9" name="Shape 7"/>
          <p:cNvSpPr/>
          <p:nvPr/>
        </p:nvSpPr>
        <p:spPr>
          <a:xfrm>
            <a:off x="470297" y="2238613"/>
            <a:ext cx="6701552" cy="379571"/>
          </a:xfrm>
          <a:prstGeom prst="roundRect">
            <a:avLst>
              <a:gd name="adj" fmla="val 4841"/>
            </a:avLst>
          </a:prstGeom>
          <a:solidFill>
            <a:srgbClr val="2F5142"/>
          </a:solidFill>
          <a:ln/>
        </p:spPr>
      </p:sp>
      <p:sp>
        <p:nvSpPr>
          <p:cNvPr id="10" name="Text 8"/>
          <p:cNvSpPr/>
          <p:nvPr/>
        </p:nvSpPr>
        <p:spPr>
          <a:xfrm>
            <a:off x="592693" y="2330410"/>
            <a:ext cx="6456759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FFFF"/>
                </a:solidFill>
                <a:highlight>
                  <a:srgbClr val="2F5142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\c mydb</a:t>
            </a:r>
            <a:endParaRPr lang="en-US" sz="950" dirty="0"/>
          </a:p>
        </p:txBody>
      </p:sp>
      <p:sp>
        <p:nvSpPr>
          <p:cNvPr id="11" name="Text 9"/>
          <p:cNvSpPr/>
          <p:nvPr/>
        </p:nvSpPr>
        <p:spPr>
          <a:xfrm>
            <a:off x="476369" y="2755940"/>
            <a:ext cx="1531263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DEE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Create Table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476369" y="3085028"/>
            <a:ext cx="6689408" cy="1163479"/>
          </a:xfrm>
          <a:prstGeom prst="roundRect">
            <a:avLst>
              <a:gd name="adj" fmla="val 4422"/>
            </a:avLst>
          </a:prstGeom>
          <a:solidFill>
            <a:srgbClr val="2F5142"/>
          </a:solidFill>
          <a:ln/>
        </p:spPr>
      </p:sp>
      <p:sp>
        <p:nvSpPr>
          <p:cNvPr id="13" name="Shape 11"/>
          <p:cNvSpPr/>
          <p:nvPr/>
        </p:nvSpPr>
        <p:spPr>
          <a:xfrm>
            <a:off x="470297" y="3085028"/>
            <a:ext cx="6701552" cy="1163479"/>
          </a:xfrm>
          <a:prstGeom prst="roundRect">
            <a:avLst>
              <a:gd name="adj" fmla="val 1579"/>
            </a:avLst>
          </a:prstGeom>
          <a:solidFill>
            <a:srgbClr val="2F5142"/>
          </a:solidFill>
          <a:ln/>
        </p:spPr>
      </p:sp>
      <p:sp>
        <p:nvSpPr>
          <p:cNvPr id="14" name="Text 12"/>
          <p:cNvSpPr/>
          <p:nvPr/>
        </p:nvSpPr>
        <p:spPr>
          <a:xfrm>
            <a:off x="592693" y="3176826"/>
            <a:ext cx="6456759" cy="979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FFFF"/>
                </a:solidFill>
                <a:highlight>
                  <a:srgbClr val="2F5142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CREATE TABLE users (  id SERIAL PRIMARY KEY,  name VARCHAR(100),  email VARCHAR(150) UNIQUE);</a:t>
            </a:r>
            <a:endParaRPr lang="en-US" sz="95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2243" y="1078468"/>
            <a:ext cx="6689408" cy="6689408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7472243" y="7905631"/>
            <a:ext cx="1531263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DEE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Insert Data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>
            <a:off x="7472243" y="8234720"/>
            <a:ext cx="6689408" cy="379571"/>
          </a:xfrm>
          <a:prstGeom prst="roundRect">
            <a:avLst>
              <a:gd name="adj" fmla="val 13555"/>
            </a:avLst>
          </a:prstGeom>
          <a:solidFill>
            <a:srgbClr val="2F5142"/>
          </a:solidFill>
          <a:ln/>
        </p:spPr>
      </p:sp>
      <p:sp>
        <p:nvSpPr>
          <p:cNvPr id="18" name="Shape 15"/>
          <p:cNvSpPr/>
          <p:nvPr/>
        </p:nvSpPr>
        <p:spPr>
          <a:xfrm>
            <a:off x="7466171" y="8234720"/>
            <a:ext cx="6701552" cy="379571"/>
          </a:xfrm>
          <a:prstGeom prst="roundRect">
            <a:avLst>
              <a:gd name="adj" fmla="val 4841"/>
            </a:avLst>
          </a:prstGeom>
          <a:solidFill>
            <a:srgbClr val="2F5142"/>
          </a:solidFill>
          <a:ln/>
        </p:spPr>
      </p:sp>
      <p:sp>
        <p:nvSpPr>
          <p:cNvPr id="19" name="Text 16"/>
          <p:cNvSpPr/>
          <p:nvPr/>
        </p:nvSpPr>
        <p:spPr>
          <a:xfrm>
            <a:off x="7588568" y="8326517"/>
            <a:ext cx="6456759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FFFF"/>
                </a:solidFill>
                <a:highlight>
                  <a:srgbClr val="2F5142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INSERT INTO users (name, email) VALUES ('Alice', 'alice@example.com');</a:t>
            </a:r>
            <a:endParaRPr lang="en-US" sz="950" dirty="0"/>
          </a:p>
        </p:txBody>
      </p:sp>
      <p:sp>
        <p:nvSpPr>
          <p:cNvPr id="20" name="Text 17"/>
          <p:cNvSpPr/>
          <p:nvPr/>
        </p:nvSpPr>
        <p:spPr>
          <a:xfrm>
            <a:off x="7472243" y="8752046"/>
            <a:ext cx="1531263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DDEEE6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Query Data</a:t>
            </a:r>
            <a:endParaRPr lang="en-US" sz="1200" dirty="0"/>
          </a:p>
        </p:txBody>
      </p:sp>
      <p:sp>
        <p:nvSpPr>
          <p:cNvPr id="21" name="Shape 18"/>
          <p:cNvSpPr/>
          <p:nvPr/>
        </p:nvSpPr>
        <p:spPr>
          <a:xfrm>
            <a:off x="7472243" y="9081135"/>
            <a:ext cx="6689408" cy="379571"/>
          </a:xfrm>
          <a:prstGeom prst="roundRect">
            <a:avLst>
              <a:gd name="adj" fmla="val 13555"/>
            </a:avLst>
          </a:prstGeom>
          <a:solidFill>
            <a:srgbClr val="2F5142"/>
          </a:solidFill>
          <a:ln/>
        </p:spPr>
      </p:sp>
      <p:sp>
        <p:nvSpPr>
          <p:cNvPr id="22" name="Shape 19"/>
          <p:cNvSpPr/>
          <p:nvPr/>
        </p:nvSpPr>
        <p:spPr>
          <a:xfrm>
            <a:off x="7466171" y="9081135"/>
            <a:ext cx="6701552" cy="379571"/>
          </a:xfrm>
          <a:prstGeom prst="roundRect">
            <a:avLst>
              <a:gd name="adj" fmla="val 4841"/>
            </a:avLst>
          </a:prstGeom>
          <a:solidFill>
            <a:srgbClr val="2F5142"/>
          </a:solidFill>
          <a:ln/>
        </p:spPr>
      </p:sp>
      <p:sp>
        <p:nvSpPr>
          <p:cNvPr id="23" name="Text 20"/>
          <p:cNvSpPr/>
          <p:nvPr/>
        </p:nvSpPr>
        <p:spPr>
          <a:xfrm>
            <a:off x="7588568" y="9172932"/>
            <a:ext cx="6456759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FFFF"/>
                </a:solidFill>
                <a:highlight>
                  <a:srgbClr val="2F5142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SELECT * FROM users;</a:t>
            </a:r>
            <a:endParaRPr lang="en-US" sz="9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96753" y="646986"/>
            <a:ext cx="5636895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Tips for Developers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93790" y="1751290"/>
            <a:ext cx="6413659" cy="2807970"/>
          </a:xfrm>
          <a:prstGeom prst="roundRect">
            <a:avLst>
              <a:gd name="adj" fmla="val 322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16794" y="1974294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224435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4554" y="2115622"/>
            <a:ext cx="290870" cy="36361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16794" y="283606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Security First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016794" y="3301841"/>
            <a:ext cx="596765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Always use parameterized queries to prevent SQL injection vulnerabilities. Never concatenate user input directly into SQL strings.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22833" y="1751290"/>
            <a:ext cx="6413778" cy="2807970"/>
          </a:xfrm>
          <a:prstGeom prst="roundRect">
            <a:avLst>
              <a:gd name="adj" fmla="val 322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45837" y="1974294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224435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597" y="2115622"/>
            <a:ext cx="290870" cy="36361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45837" y="283606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Optimize Queries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7645837" y="3301841"/>
            <a:ext cx="596777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Leverage </a:t>
            </a:r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EXPLAIN ANALYZE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to understand query execution plans, identify bottlenecks, and fine-tune performance.</a:t>
            </a:r>
            <a:endParaRPr lang="en-US" sz="1650" dirty="0"/>
          </a:p>
        </p:txBody>
      </p:sp>
      <p:sp>
        <p:nvSpPr>
          <p:cNvPr id="13" name="Shape 9"/>
          <p:cNvSpPr/>
          <p:nvPr/>
        </p:nvSpPr>
        <p:spPr>
          <a:xfrm>
            <a:off x="793790" y="4774644"/>
            <a:ext cx="6413659" cy="2807970"/>
          </a:xfrm>
          <a:prstGeom prst="roundRect">
            <a:avLst>
              <a:gd name="adj" fmla="val 322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016794" y="4997648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224435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554" y="5138976"/>
            <a:ext cx="290870" cy="36361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16794" y="585942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Strategic Indexing</a:t>
            </a:r>
            <a:endParaRPr lang="en-US" sz="2100" dirty="0"/>
          </a:p>
        </p:txBody>
      </p:sp>
      <p:sp>
        <p:nvSpPr>
          <p:cNvPr id="17" name="Text 12"/>
          <p:cNvSpPr/>
          <p:nvPr/>
        </p:nvSpPr>
        <p:spPr>
          <a:xfrm>
            <a:off x="1016794" y="6325195"/>
            <a:ext cx="5967651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Choose the most appropriate index type (e.g., B-Tree, GIN, GiST) based on your specific data access patterns and workload characteristics.</a:t>
            </a:r>
            <a:endParaRPr lang="en-US" sz="1650" dirty="0"/>
          </a:p>
        </p:txBody>
      </p:sp>
      <p:sp>
        <p:nvSpPr>
          <p:cNvPr id="18" name="Shape 13"/>
          <p:cNvSpPr/>
          <p:nvPr/>
        </p:nvSpPr>
        <p:spPr>
          <a:xfrm>
            <a:off x="7422833" y="4774644"/>
            <a:ext cx="6413778" cy="2807970"/>
          </a:xfrm>
          <a:prstGeom prst="roundRect">
            <a:avLst>
              <a:gd name="adj" fmla="val 322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45837" y="4997648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224435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3597" y="5138976"/>
            <a:ext cx="290870" cy="36361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45837" y="5859423"/>
            <a:ext cx="297334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Visual Management</a:t>
            </a:r>
            <a:endParaRPr lang="en-US" sz="2100" dirty="0"/>
          </a:p>
        </p:txBody>
      </p:sp>
      <p:sp>
        <p:nvSpPr>
          <p:cNvPr id="22" name="Text 16"/>
          <p:cNvSpPr/>
          <p:nvPr/>
        </p:nvSpPr>
        <p:spPr>
          <a:xfrm>
            <a:off x="7645837" y="6325195"/>
            <a:ext cx="596777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Utilize GUI tools like pgAdmin or DBeaver for visual database management, schema browsing, and query execution.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85536" y="892612"/>
            <a:ext cx="60593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24435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Safety &amp; Attribution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Educational Content Only: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This presentation contains no proprietary or sensitive data and is intended for educational purposes.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5072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MIT License: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The content and associated code examples are released under the permissive MIT License.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5582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Branding: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Brought to you by CloudByteHub.ai.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9802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Copyright: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© 2025 T S Narayana Reddy. All rights reserved.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4022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Independent Project: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This is a personal, independent project and is not affiliated with any employer or organization.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2025-08-22T15:00:20Z</dcterms:created>
  <dcterms:modified xsi:type="dcterms:W3CDTF">2025-08-22T15:00:20Z</dcterms:modified>
</cp:coreProperties>
</file>